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modernComment_114_2DC0D18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83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6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88" r:id="rId16"/>
    <p:sldId id="28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CAD8E5"/>
    <a:srgbClr val="B9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1" autoAdjust="0"/>
    <p:restoredTop sz="94643" autoAdjust="0"/>
  </p:normalViewPr>
  <p:slideViewPr>
    <p:cSldViewPr snapToGrid="0">
      <p:cViewPr varScale="1">
        <p:scale>
          <a:sx n="92" d="100"/>
          <a:sy n="92" d="100"/>
        </p:scale>
        <p:origin x="192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quinnpeacock/Desktop/survey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quinnpeacock/Desktop/survey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quinnpeacock/Desktop/survey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quinnpeacock/Desktop/survey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12435372664272426"/>
          <c:y val="1.06920265392106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How likely are you to join a rec-league in the future?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73-AD4C-A8D8-FDB3933CA109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73-AD4C-A8D8-FDB3933CA10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73-AD4C-A8D8-FDB3933CA109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73-AD4C-A8D8-FDB3933CA109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373-AD4C-A8D8-FDB3933CA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Extremely Likely</c:v>
                </c:pt>
                <c:pt idx="1">
                  <c:v>Somewhat Likely</c:v>
                </c:pt>
                <c:pt idx="2">
                  <c:v>Neither likely nor unlikely</c:v>
                </c:pt>
                <c:pt idx="3">
                  <c:v>Somewhat Unlikely</c:v>
                </c:pt>
                <c:pt idx="4">
                  <c:v>Extremely Unlikely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77</c:v>
                </c:pt>
                <c:pt idx="1">
                  <c:v>58</c:v>
                </c:pt>
                <c:pt idx="2">
                  <c:v>16</c:v>
                </c:pt>
                <c:pt idx="3">
                  <c:v>15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73-AD4C-A8D8-FDB3933CA1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09233926814711"/>
          <c:y val="3.257888000993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Sheet1!$C$11</c:f>
              <c:strCache>
                <c:ptCount val="1"/>
                <c:pt idx="0">
                  <c:v>How likely are you to join a pick-up game in the future?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10-754A-A7F2-DA8FDF4F0D7E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10-754A-A7F2-DA8FDF4F0D7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10-754A-A7F2-DA8FDF4F0D7E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810-754A-A7F2-DA8FDF4F0D7E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810-754A-A7F2-DA8FDF4F0D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Sheet1!$B$12:$B$16</c:f>
              <c:strCache>
                <c:ptCount val="5"/>
                <c:pt idx="0">
                  <c:v>Extremely Likely</c:v>
                </c:pt>
                <c:pt idx="1">
                  <c:v>Somewhat Likely</c:v>
                </c:pt>
                <c:pt idx="2">
                  <c:v>Neither likely nor unlikely</c:v>
                </c:pt>
                <c:pt idx="3">
                  <c:v>Somewhat Unlikely</c:v>
                </c:pt>
                <c:pt idx="4">
                  <c:v>Extremely Unlikely</c:v>
                </c:pt>
              </c:strCache>
            </c:strRef>
          </c:cat>
          <c:val>
            <c:numRef>
              <c:f>Sheet1!$C$12:$C$16</c:f>
              <c:numCache>
                <c:formatCode>General</c:formatCode>
                <c:ptCount val="5"/>
                <c:pt idx="0">
                  <c:v>42</c:v>
                </c:pt>
                <c:pt idx="1">
                  <c:v>48</c:v>
                </c:pt>
                <c:pt idx="2">
                  <c:v>23</c:v>
                </c:pt>
                <c:pt idx="3">
                  <c:v>44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10-754A-A7F2-DA8FDF4F0D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Sheet1!$C$45</c:f>
              <c:strCache>
                <c:ptCount val="1"/>
                <c:pt idx="0">
                  <c:v>Are you able to get to any kind of soccer game you want to?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D5-8646-AF1E-A7DDFDD609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D5-8646-AF1E-A7DDFDD609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Sheet1!$B$46:$B$47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Sheet1!$C$46:$C$47</c:f>
              <c:numCache>
                <c:formatCode>General</c:formatCode>
                <c:ptCount val="2"/>
                <c:pt idx="0">
                  <c:v>75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D5-8646-AF1E-A7DDFDD6096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Sheet1!$C$24</c:f>
              <c:strCache>
                <c:ptCount val="1"/>
                <c:pt idx="0">
                  <c:v>How easy would you say it is to find pick-up games to play in?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Sheet1!$B$25:$B$29</c:f>
              <c:strCache>
                <c:ptCount val="5"/>
                <c:pt idx="0">
                  <c:v>Extremely Difficult</c:v>
                </c:pt>
                <c:pt idx="1">
                  <c:v>Somewhat Difficult</c:v>
                </c:pt>
                <c:pt idx="2">
                  <c:v>Neither Easy nor Difficult</c:v>
                </c:pt>
                <c:pt idx="3">
                  <c:v>Somewhat Easy</c:v>
                </c:pt>
                <c:pt idx="4">
                  <c:v>Extremely Easy</c:v>
                </c:pt>
              </c:strCache>
            </c:strRef>
          </c:cat>
          <c:val>
            <c:numRef>
              <c:f>Sheet1!$C$25:$C$29</c:f>
              <c:numCache>
                <c:formatCode>General</c:formatCode>
                <c:ptCount val="5"/>
                <c:pt idx="0">
                  <c:v>17</c:v>
                </c:pt>
                <c:pt idx="1">
                  <c:v>61</c:v>
                </c:pt>
                <c:pt idx="2">
                  <c:v>66</c:v>
                </c:pt>
                <c:pt idx="3">
                  <c:v>35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7-D74F-927B-980DE0EEA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5528511"/>
        <c:axId val="1116419791"/>
      </c:barChart>
      <c:catAx>
        <c:axId val="109552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419791"/>
        <c:crosses val="autoZero"/>
        <c:auto val="1"/>
        <c:lblAlgn val="ctr"/>
        <c:lblOffset val="100"/>
        <c:noMultiLvlLbl val="0"/>
      </c:catAx>
      <c:valAx>
        <c:axId val="1116419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52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4_2DC0D1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3E4874-CFFD-034F-8F61-0DDFB0EE9981}" authorId="{00000000-0000-0000-0000-000000000000}" created="2023-05-08T19:22:45.006">
    <pc:sldMkLst xmlns:pc="http://schemas.microsoft.com/office/powerpoint/2013/main/command">
      <pc:docMk/>
      <pc:sldMk cId="767611276" sldId="276"/>
    </pc:sldMkLst>
    <p188:txBody>
      <a:bodyPr/>
      <a:lstStyle/>
      <a:p>
        <a:r>
          <a:rPr lang="en-US"/>
          <a:t>That’s it, now you get to see a pic of me smiling since I can officially graduate now. I’ll end it there and open up the floor to questions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5/14/23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5/14/23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of Missoula that has a median household income under $50,000, household income is averaged within each census block 2000 through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of Missoula that has a median per capita income under $30,000, same data source as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9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Mountain Line routes in Missoula , most are within the lower income area of Missoula which is good for increasing </a:t>
            </a:r>
            <a:r>
              <a:rPr lang="en-US" dirty="0" err="1"/>
              <a:t>accessiblilty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1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Parks: Bentley, Silver Park, Franklin, Mcleod, </a:t>
            </a:r>
            <a:r>
              <a:rPr lang="en-US" dirty="0" err="1"/>
              <a:t>RailLink</a:t>
            </a:r>
            <a:r>
              <a:rPr lang="en-US" dirty="0"/>
              <a:t>    Schools: Loyola, MIS, Franklin, Jefferson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9529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0475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874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8281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8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8502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721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0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941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951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609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331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1396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0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806" r:id="rId15"/>
    <p:sldLayoutId id="2147483653" r:id="rId16"/>
    <p:sldLayoutId id="214748365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14_2DC0D18C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utdoor, sky, nature, grass&#10;&#10;Description automatically generated">
            <a:extLst>
              <a:ext uri="{FF2B5EF4-FFF2-40B4-BE49-F238E27FC236}">
                <a16:creationId xmlns:a16="http://schemas.microsoft.com/office/drawing/2014/main" id="{544AD334-B8CE-C3B4-3436-325346351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7970" r="1" b="1983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Analyzing the Accessibility of Sports Facilities in Missoula, MT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Quinn Peacock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AA0B2-AFAF-4BEE-AAA4-EA7938B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Response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494" y="5499064"/>
            <a:ext cx="2651162" cy="352875"/>
          </a:xfrm>
        </p:spPr>
        <p:txBody>
          <a:bodyPr/>
          <a:lstStyle/>
          <a:p>
            <a:pPr defTabSz="438912">
              <a:spcAft>
                <a:spcPts val="600"/>
              </a:spcAft>
            </a:pPr>
            <a:fld id="{0D4885A8-DDA8-4FCF-AB25-DA8F78EC7557}" type="slidenum">
              <a:rPr lang="en-US" sz="11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38912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2107E-DE5F-2BD1-E3E6-D190FDA80807}"/>
              </a:ext>
            </a:extLst>
          </p:cNvPr>
          <p:cNvSpPr txBox="1"/>
          <p:nvPr/>
        </p:nvSpPr>
        <p:spPr>
          <a:xfrm>
            <a:off x="838200" y="2158205"/>
            <a:ext cx="5523254" cy="237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9184" indent="-329184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Missoula missing in terms of recreational soccer?</a:t>
            </a:r>
          </a:p>
          <a:p>
            <a:pPr marL="329184" indent="-329184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9184" indent="-329184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want to see improve in terms of public sports facilities in Missoula?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4AB69-91C3-E2C8-EC68-343E474C268E}"/>
              </a:ext>
            </a:extLst>
          </p:cNvPr>
          <p:cNvSpPr txBox="1"/>
          <p:nvPr/>
        </p:nvSpPr>
        <p:spPr>
          <a:xfrm>
            <a:off x="7239037" y="2565219"/>
            <a:ext cx="3786497" cy="71218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74320" indent="-274320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indoor or year-round spaces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D5EE6-0254-3A18-C938-D8BB1432D6F9}"/>
              </a:ext>
            </a:extLst>
          </p:cNvPr>
          <p:cNvSpPr txBox="1"/>
          <p:nvPr/>
        </p:nvSpPr>
        <p:spPr>
          <a:xfrm>
            <a:off x="7239037" y="3407496"/>
            <a:ext cx="3786497" cy="71218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74320" indent="-274320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to use fields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160E-B136-1832-8C46-B56CF27943D7}"/>
              </a:ext>
            </a:extLst>
          </p:cNvPr>
          <p:cNvSpPr txBox="1"/>
          <p:nvPr/>
        </p:nvSpPr>
        <p:spPr>
          <a:xfrm>
            <a:off x="7239037" y="4249772"/>
            <a:ext cx="3786497" cy="9780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74320" indent="-274320" defTabSz="43891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 that are closer to central Missoula, more bike accessible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AA0B2-AFAF-4BEE-AAA4-EA7938B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Takeaways 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494" y="5499064"/>
            <a:ext cx="2651162" cy="352875"/>
          </a:xfrm>
        </p:spPr>
        <p:txBody>
          <a:bodyPr/>
          <a:lstStyle/>
          <a:p>
            <a:pPr defTabSz="438912">
              <a:spcAft>
                <a:spcPts val="600"/>
              </a:spcAft>
            </a:pPr>
            <a:fld id="{0D4885A8-DDA8-4FCF-AB25-DA8F78EC7557}" type="slidenum">
              <a:rPr lang="en-US" sz="11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38912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EC0FC-D0C6-D61D-E3BC-ECCD4B0DF591}"/>
              </a:ext>
            </a:extLst>
          </p:cNvPr>
          <p:cNvSpPr txBox="1"/>
          <p:nvPr/>
        </p:nvSpPr>
        <p:spPr>
          <a:xfrm>
            <a:off x="996950" y="1899057"/>
            <a:ext cx="10198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Pick-up soccer doesn’t seem to be a high priority to most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would be more interest if there was a space </a:t>
            </a:r>
            <a:r>
              <a:rPr lang="en-US" sz="2400"/>
              <a:t>and knowledge.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Missoula is in need of a year-round place to play that is free and easier to manage than the turf field at Fort Missoula.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Locations in the center of Missoula would be the best in terms of accessibility.</a:t>
            </a:r>
          </a:p>
        </p:txBody>
      </p:sp>
    </p:spTree>
    <p:extLst>
      <p:ext uri="{BB962C8B-B14F-4D97-AF65-F5344CB8AC3E}">
        <p14:creationId xmlns:p14="http://schemas.microsoft.com/office/powerpoint/2010/main" val="77813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4885A8-DDA8-4FCF-AB25-DA8F78EC755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707DCA-7BC0-7D01-E9EE-BDF6B4E6FC9A}"/>
              </a:ext>
            </a:extLst>
          </p:cNvPr>
          <p:cNvGrpSpPr/>
          <p:nvPr/>
        </p:nvGrpSpPr>
        <p:grpSpPr>
          <a:xfrm>
            <a:off x="1667382" y="136525"/>
            <a:ext cx="9522983" cy="6584951"/>
            <a:chOff x="1667382" y="136525"/>
            <a:chExt cx="9522983" cy="65849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E84D72-98DA-E7ED-4F7F-16048D966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7" t="18223" r="25782" b="25987"/>
            <a:stretch/>
          </p:blipFill>
          <p:spPr>
            <a:xfrm>
              <a:off x="1667382" y="136525"/>
              <a:ext cx="9522983" cy="65849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A5A09C-61AB-63B8-64E5-70440D76796E}"/>
                </a:ext>
              </a:extLst>
            </p:cNvPr>
            <p:cNvSpPr/>
            <p:nvPr/>
          </p:nvSpPr>
          <p:spPr>
            <a:xfrm>
              <a:off x="1667382" y="136526"/>
              <a:ext cx="2982824" cy="6584950"/>
            </a:xfrm>
            <a:prstGeom prst="rect">
              <a:avLst/>
            </a:prstGeom>
            <a:solidFill>
              <a:schemeClr val="tx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4A81B9-FEF3-89D4-3254-53E1253ADC59}"/>
                </a:ext>
              </a:extLst>
            </p:cNvPr>
            <p:cNvSpPr/>
            <p:nvPr/>
          </p:nvSpPr>
          <p:spPr>
            <a:xfrm>
              <a:off x="8225590" y="136525"/>
              <a:ext cx="2964775" cy="6584950"/>
            </a:xfrm>
            <a:prstGeom prst="rect">
              <a:avLst/>
            </a:prstGeom>
            <a:solidFill>
              <a:schemeClr val="tx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9A9EB-AEBA-4292-D3C4-3ED719A983EB}"/>
                </a:ext>
              </a:extLst>
            </p:cNvPr>
            <p:cNvSpPr/>
            <p:nvPr/>
          </p:nvSpPr>
          <p:spPr>
            <a:xfrm>
              <a:off x="4650206" y="5237747"/>
              <a:ext cx="3639552" cy="1483728"/>
            </a:xfrm>
            <a:prstGeom prst="rect">
              <a:avLst/>
            </a:prstGeom>
            <a:solidFill>
              <a:schemeClr val="tx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6AB11-9188-87DA-4097-9B7AB79077D7}"/>
                </a:ext>
              </a:extLst>
            </p:cNvPr>
            <p:cNvSpPr/>
            <p:nvPr/>
          </p:nvSpPr>
          <p:spPr>
            <a:xfrm>
              <a:off x="4650206" y="136525"/>
              <a:ext cx="3590928" cy="1475707"/>
            </a:xfrm>
            <a:prstGeom prst="rect">
              <a:avLst/>
            </a:prstGeom>
            <a:solidFill>
              <a:schemeClr val="tx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6E2396-79FA-FDB3-B5DB-20E40AF399B2}"/>
                </a:ext>
              </a:extLst>
            </p:cNvPr>
            <p:cNvSpPr/>
            <p:nvPr/>
          </p:nvSpPr>
          <p:spPr>
            <a:xfrm>
              <a:off x="4650206" y="1620253"/>
              <a:ext cx="3575384" cy="360947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431ED9-73D2-5CC5-4C10-BEC3FE52342A}"/>
              </a:ext>
            </a:extLst>
          </p:cNvPr>
          <p:cNvSpPr txBox="1"/>
          <p:nvPr/>
        </p:nvSpPr>
        <p:spPr>
          <a:xfrm>
            <a:off x="174576" y="203830"/>
            <a:ext cx="4942358" cy="523220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Recommended Area of Focus</a:t>
            </a:r>
          </a:p>
        </p:txBody>
      </p:sp>
    </p:spTree>
    <p:extLst>
      <p:ext uri="{BB962C8B-B14F-4D97-AF65-F5344CB8AC3E}">
        <p14:creationId xmlns:p14="http://schemas.microsoft.com/office/powerpoint/2010/main" val="147798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0DA1B-45FD-4250-8F55-6093DB74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Observations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10640-024B-4E18-A156-3EF3B457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4885A8-DDA8-4FCF-AB25-DA8F78EC755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B9113-735F-721B-C16C-574CF74D0F90}"/>
              </a:ext>
            </a:extLst>
          </p:cNvPr>
          <p:cNvSpPr txBox="1"/>
          <p:nvPr/>
        </p:nvSpPr>
        <p:spPr>
          <a:xfrm>
            <a:off x="1003300" y="2453859"/>
            <a:ext cx="984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 league or pick up games that are specific to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Soccer is Not the only sport struggling with facilities, involvement, organization etc.</a:t>
            </a:r>
          </a:p>
        </p:txBody>
      </p:sp>
    </p:spTree>
    <p:extLst>
      <p:ext uri="{BB962C8B-B14F-4D97-AF65-F5344CB8AC3E}">
        <p14:creationId xmlns:p14="http://schemas.microsoft.com/office/powerpoint/2010/main" val="231759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EE94D8D-BC47-413E-91AB-A2FCCE172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71749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41771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 descr="A person in a graduation gown&#10;&#10;Description automatically generated with low confidence">
            <a:extLst>
              <a:ext uri="{FF2B5EF4-FFF2-40B4-BE49-F238E27FC236}">
                <a16:creationId xmlns:a16="http://schemas.microsoft.com/office/drawing/2014/main" id="{AC3FF0F7-29B0-9744-858F-597D336ABC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2389" b="45383"/>
          <a:stretch/>
        </p:blipFill>
        <p:spPr>
          <a:xfrm>
            <a:off x="2078036" y="286602"/>
            <a:ext cx="8035924" cy="387987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05709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39F39FF-F5CB-4ACA-9B46-4CCF89ECA75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D5C03-D16C-8D82-0BF8-DB87554E1CB1}"/>
              </a:ext>
            </a:extLst>
          </p:cNvPr>
          <p:cNvSpPr txBox="1"/>
          <p:nvPr/>
        </p:nvSpPr>
        <p:spPr>
          <a:xfrm>
            <a:off x="838199" y="5469067"/>
            <a:ext cx="1038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0" name="Freeform: Shape 103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dirty="0"/>
              <a:t>Introduction</a:t>
            </a:r>
          </a:p>
          <a:p>
            <a:pPr indent="-228600"/>
            <a:r>
              <a:rPr lang="en-US" dirty="0"/>
              <a:t>The Missoula Area</a:t>
            </a:r>
          </a:p>
          <a:p>
            <a:pPr indent="-228600"/>
            <a:r>
              <a:rPr lang="en-US" dirty="0"/>
              <a:t>Public Opinion</a:t>
            </a:r>
          </a:p>
          <a:p>
            <a:pPr indent="-228600"/>
            <a:r>
              <a:rPr lang="en-US" sz="2400" dirty="0"/>
              <a:t>Take-Aways</a:t>
            </a:r>
            <a:endParaRPr lang="en-US" dirty="0"/>
          </a:p>
        </p:txBody>
      </p:sp>
      <p:pic>
        <p:nvPicPr>
          <p:cNvPr id="1028" name="Picture 4" descr="Vienna Youth Soccer">
            <a:extLst>
              <a:ext uri="{FF2B5EF4-FFF2-40B4-BE49-F238E27FC236}">
                <a16:creationId xmlns:a16="http://schemas.microsoft.com/office/drawing/2014/main" id="{F43BB5DB-7DDC-053E-48A9-EC8E1FF4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967" y="1545477"/>
            <a:ext cx="6921940" cy="38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2640" y="6356350"/>
            <a:ext cx="21244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Aft>
                <a:spcPts val="600"/>
              </a:spcAft>
            </a:pPr>
            <a:fld id="{244D815C-8BF3-4ECF-A945-A2A7C2983AF9}" type="slidenum">
              <a:rPr lang="en-US" noProof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 defTabSz="914400">
                <a:spcAft>
                  <a:spcPts val="600"/>
                </a:spcAft>
              </a:pPr>
              <a:t>2</a:t>
            </a:fld>
            <a:endParaRPr lang="en-US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This Project</a:t>
            </a:r>
          </a:p>
        </p:txBody>
      </p:sp>
      <p:pic>
        <p:nvPicPr>
          <p:cNvPr id="10" name="Picture Placeholder 9" descr="A group of wo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DA20A16D-DE30-EE7F-EB36-569B07BC0A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8008" r="-3" b="5595"/>
          <a:stretch/>
        </p:blipFill>
        <p:spPr>
          <a:xfrm>
            <a:off x="8260100" y="5"/>
            <a:ext cx="3931900" cy="4005072"/>
          </a:xfrm>
          <a:prstGeom prst="rect">
            <a:avLst/>
          </a:prstGeom>
        </p:spPr>
      </p:pic>
      <p:pic>
        <p:nvPicPr>
          <p:cNvPr id="14" name="Picture 13" descr="A group of young girl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ADDAB101-A8DC-C9E3-373C-7B8AAB1B8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0" t="-430" r="22657" b="428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12" name="Picture 11" descr="A picture containing person, clothing, smile, human face&#10;&#10;Description automatically generated">
            <a:extLst>
              <a:ext uri="{FF2B5EF4-FFF2-40B4-BE49-F238E27FC236}">
                <a16:creationId xmlns:a16="http://schemas.microsoft.com/office/drawing/2014/main" id="{4455AB22-EC35-CB8C-D48E-C3712847A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44" t="-149" r="17323" b="147"/>
          <a:stretch/>
        </p:blipFill>
        <p:spPr>
          <a:xfrm>
            <a:off x="-20" y="8568"/>
            <a:ext cx="3931920" cy="40050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This is my Honors Thesis Project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Soccer in Missoula has been my life since I can remember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The community around soccer here is why I want to do what I can to   	give back.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8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Aft>
                <a:spcPts val="600"/>
              </a:spcAft>
            </a:pPr>
            <a:fld id="{244D815C-8BF3-4ECF-A945-A2A7C2983AF9}" type="slidenum">
              <a:rPr lang="en-US" noProof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 defTabSz="914400">
                <a:spcAft>
                  <a:spcPts val="600"/>
                </a:spcAft>
              </a:pPr>
              <a:t>3</a:t>
            </a:fld>
            <a:endParaRPr lang="en-US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map, screenshot, atlas&#10;&#10;Description automatically generated">
            <a:extLst>
              <a:ext uri="{FF2B5EF4-FFF2-40B4-BE49-F238E27FC236}">
                <a16:creationId xmlns:a16="http://schemas.microsoft.com/office/drawing/2014/main" id="{550F0454-7B33-4B0D-BC0A-9FB8AD682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" t="11434" r="13" b="18046"/>
          <a:stretch/>
        </p:blipFill>
        <p:spPr>
          <a:xfrm>
            <a:off x="-1504" y="0"/>
            <a:ext cx="12191980" cy="6993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4885A8-DDA8-4FCF-AB25-DA8F78EC755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E4698-2569-4881-BB58-A456F5F4669E}"/>
              </a:ext>
            </a:extLst>
          </p:cNvPr>
          <p:cNvSpPr txBox="1"/>
          <p:nvPr/>
        </p:nvSpPr>
        <p:spPr>
          <a:xfrm>
            <a:off x="286871" y="412376"/>
            <a:ext cx="3370729" cy="369332"/>
          </a:xfrm>
          <a:prstGeom prst="rect">
            <a:avLst/>
          </a:prstGeom>
          <a:solidFill>
            <a:srgbClr val="CAD8E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Median Household Income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8D961-72D9-496C-AE75-1595623BF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7"/>
          <a:stretch/>
        </p:blipFill>
        <p:spPr>
          <a:xfrm>
            <a:off x="206189" y="824752"/>
            <a:ext cx="11445764" cy="950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3446C-F552-346F-D677-68E47FDD98E4}"/>
              </a:ext>
            </a:extLst>
          </p:cNvPr>
          <p:cNvSpPr/>
          <p:nvPr/>
        </p:nvSpPr>
        <p:spPr>
          <a:xfrm>
            <a:off x="5534526" y="2486526"/>
            <a:ext cx="1347537" cy="2887579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map, screenshot, atlas&#10;&#10;Description automatically generated">
            <a:extLst>
              <a:ext uri="{FF2B5EF4-FFF2-40B4-BE49-F238E27FC236}">
                <a16:creationId xmlns:a16="http://schemas.microsoft.com/office/drawing/2014/main" id="{6336DB11-1452-4B7B-8660-683B5F8DA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3" b="18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D4885A8-DDA8-4FCF-AB25-DA8F78EC755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74302-668A-4D86-B2F8-DB02716D0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1" y="781708"/>
            <a:ext cx="11134725" cy="857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AC9FF7-CA89-4162-9B6F-66E308033D86}"/>
              </a:ext>
            </a:extLst>
          </p:cNvPr>
          <p:cNvSpPr txBox="1"/>
          <p:nvPr/>
        </p:nvSpPr>
        <p:spPr>
          <a:xfrm>
            <a:off x="286871" y="412376"/>
            <a:ext cx="3370729" cy="369332"/>
          </a:xfrm>
          <a:prstGeom prst="rect">
            <a:avLst/>
          </a:prstGeom>
          <a:solidFill>
            <a:srgbClr val="B9C8D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Median Per Capita Income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BB100B-73A3-6F74-9A4B-33A844D75D0C}"/>
              </a:ext>
            </a:extLst>
          </p:cNvPr>
          <p:cNvSpPr/>
          <p:nvPr/>
        </p:nvSpPr>
        <p:spPr>
          <a:xfrm>
            <a:off x="5518484" y="2662989"/>
            <a:ext cx="1010653" cy="2374232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84D72-98DA-E7ED-4F7F-16048D966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" t="8899" r="893" b="196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D4885A8-DDA8-4FCF-AB25-DA8F78EC755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31ED9-73D2-5CC5-4C10-BEC3FE52342A}"/>
              </a:ext>
            </a:extLst>
          </p:cNvPr>
          <p:cNvSpPr txBox="1"/>
          <p:nvPr/>
        </p:nvSpPr>
        <p:spPr>
          <a:xfrm>
            <a:off x="286871" y="412376"/>
            <a:ext cx="3370729" cy="369332"/>
          </a:xfrm>
          <a:prstGeom prst="rect">
            <a:avLst/>
          </a:prstGeom>
          <a:solidFill>
            <a:srgbClr val="B9C8D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Public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53554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6D9DA831-6200-41A6-9E30-37F0F3D11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r="721" b="-1"/>
          <a:stretch/>
        </p:blipFill>
        <p:spPr>
          <a:xfrm>
            <a:off x="44793" y="10089"/>
            <a:ext cx="12192001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D4885A8-DDA8-4FCF-AB25-DA8F78EC755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5BB45FC-36E2-4661-9E6D-EDDE17319371}"/>
              </a:ext>
            </a:extLst>
          </p:cNvPr>
          <p:cNvSpPr/>
          <p:nvPr/>
        </p:nvSpPr>
        <p:spPr>
          <a:xfrm>
            <a:off x="4491318" y="4343399"/>
            <a:ext cx="363071" cy="3294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8E7D8B6-B5DF-461C-A0B0-D62E63E116EE}"/>
              </a:ext>
            </a:extLst>
          </p:cNvPr>
          <p:cNvSpPr/>
          <p:nvPr/>
        </p:nvSpPr>
        <p:spPr>
          <a:xfrm>
            <a:off x="3635187" y="3274358"/>
            <a:ext cx="363071" cy="3294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AFAFEA32-00B7-4B54-A59A-906074BDDCB5}"/>
              </a:ext>
            </a:extLst>
          </p:cNvPr>
          <p:cNvSpPr/>
          <p:nvPr/>
        </p:nvSpPr>
        <p:spPr>
          <a:xfrm>
            <a:off x="5396753" y="2061882"/>
            <a:ext cx="363071" cy="3294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27F9E-BD79-4CD3-BE67-15F3EAC93A11}"/>
              </a:ext>
            </a:extLst>
          </p:cNvPr>
          <p:cNvSpPr txBox="1"/>
          <p:nvPr/>
        </p:nvSpPr>
        <p:spPr>
          <a:xfrm>
            <a:off x="286871" y="412376"/>
            <a:ext cx="3370729" cy="369332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Parks and Public Schools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82A86F6-C2FC-48D2-BA3F-DC4D06534D61}"/>
              </a:ext>
            </a:extLst>
          </p:cNvPr>
          <p:cNvSpPr/>
          <p:nvPr/>
        </p:nvSpPr>
        <p:spPr>
          <a:xfrm>
            <a:off x="3998259" y="4508126"/>
            <a:ext cx="363071" cy="3294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BD079C43-3C3D-4654-B724-23B40994BAB5}"/>
              </a:ext>
            </a:extLst>
          </p:cNvPr>
          <p:cNvSpPr/>
          <p:nvPr/>
        </p:nvSpPr>
        <p:spPr>
          <a:xfrm>
            <a:off x="4289613" y="4642596"/>
            <a:ext cx="363071" cy="329453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9A378D4-4CDD-400C-92E9-67DB99FACF9D}"/>
              </a:ext>
            </a:extLst>
          </p:cNvPr>
          <p:cNvSpPr/>
          <p:nvPr/>
        </p:nvSpPr>
        <p:spPr>
          <a:xfrm>
            <a:off x="3794309" y="3439084"/>
            <a:ext cx="363071" cy="329453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D0F8E936-3B50-43DA-9B5F-CF2D6859E8C7}"/>
              </a:ext>
            </a:extLst>
          </p:cNvPr>
          <p:cNvSpPr/>
          <p:nvPr/>
        </p:nvSpPr>
        <p:spPr>
          <a:xfrm>
            <a:off x="5213693" y="2391335"/>
            <a:ext cx="363071" cy="329453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463E577A-8054-4E1E-AEFC-7537CB2A3431}"/>
              </a:ext>
            </a:extLst>
          </p:cNvPr>
          <p:cNvSpPr/>
          <p:nvPr/>
        </p:nvSpPr>
        <p:spPr>
          <a:xfrm>
            <a:off x="5395228" y="2556061"/>
            <a:ext cx="363071" cy="329453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48F8F77-A013-49BA-A758-4978DE154004}"/>
              </a:ext>
            </a:extLst>
          </p:cNvPr>
          <p:cNvSpPr/>
          <p:nvPr/>
        </p:nvSpPr>
        <p:spPr>
          <a:xfrm>
            <a:off x="3231775" y="2159372"/>
            <a:ext cx="363071" cy="329453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A0B2-AFAF-4BEE-AAA4-EA7938B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202446"/>
            <a:ext cx="10515600" cy="1325563"/>
          </a:xfrm>
        </p:spPr>
        <p:txBody>
          <a:bodyPr/>
          <a:lstStyle/>
          <a:p>
            <a:r>
              <a:rPr lang="en-US" dirty="0"/>
              <a:t>Survey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2F82F3-D6D2-F2FA-9124-E5ACA98A2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08462"/>
              </p:ext>
            </p:extLst>
          </p:nvPr>
        </p:nvGraphicFramePr>
        <p:xfrm>
          <a:off x="140369" y="1756610"/>
          <a:ext cx="5678905" cy="38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C19800-E1E4-3DB1-A971-0F73A6F05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216418"/>
              </p:ext>
            </p:extLst>
          </p:nvPr>
        </p:nvGraphicFramePr>
        <p:xfrm>
          <a:off x="5819274" y="1756610"/>
          <a:ext cx="5582652" cy="389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45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A0B2-AFAF-4BEE-AAA4-EA7938B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3" y="244809"/>
            <a:ext cx="10515600" cy="1325563"/>
          </a:xfrm>
        </p:spPr>
        <p:txBody>
          <a:bodyPr/>
          <a:lstStyle/>
          <a:p>
            <a:r>
              <a:rPr lang="en-US" dirty="0"/>
              <a:t>Availability/Accessibility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075B-8870-4D99-878A-0118DA93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055B30-6543-0D53-81FE-FFB5EBDB3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50794"/>
              </p:ext>
            </p:extLst>
          </p:nvPr>
        </p:nvGraphicFramePr>
        <p:xfrm>
          <a:off x="6324600" y="1723892"/>
          <a:ext cx="5029200" cy="331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283C70-F077-FD50-10DE-8EF81DEEF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07761"/>
              </p:ext>
            </p:extLst>
          </p:nvPr>
        </p:nvGraphicFramePr>
        <p:xfrm>
          <a:off x="140113" y="1723892"/>
          <a:ext cx="5955887" cy="406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8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59152A6-D9F2-46C7-B217-D613495E7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F2201-AEB8-4954-A8CB-3AC4242CC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742F3-D2BE-4CC5-9066-2DB838FE2FF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388</Words>
  <Application>Microsoft Macintosh PowerPoint</Application>
  <PresentationFormat>Widescreen</PresentationFormat>
  <Paragraphs>66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Analyzing the Accessibility of Sports Facilities in Missoula, MT</vt:lpstr>
      <vt:lpstr>Agenda</vt:lpstr>
      <vt:lpstr>About This Project</vt:lpstr>
      <vt:lpstr>PowerPoint Presentation</vt:lpstr>
      <vt:lpstr>PowerPoint Presentation</vt:lpstr>
      <vt:lpstr>PowerPoint Presentation</vt:lpstr>
      <vt:lpstr>PowerPoint Presentation</vt:lpstr>
      <vt:lpstr>Survey Overview</vt:lpstr>
      <vt:lpstr>Availability/Accessibility</vt:lpstr>
      <vt:lpstr>Free Response Questions</vt:lpstr>
      <vt:lpstr>Takeaways </vt:lpstr>
      <vt:lpstr>PowerPoint Presentation</vt:lpstr>
      <vt:lpstr>Other Observations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2021-05-05T19:03:05Z</dcterms:created>
  <dcterms:modified xsi:type="dcterms:W3CDTF">2023-05-15T01:17:00Z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